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494"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66E42B9-04B4-4000-B981-1D86567450F0}" type="datetimeFigureOut">
              <a:rPr lang="en-US" smtClean="0"/>
              <a:t>4/13/2020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2DEEEF3-ADDF-4D6B-8DC1-DBCA2D803F62}"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Slide Image Placeholder 1"/>
          <p:cNvSpPr>
            <a:spLocks noGrp="1" noRot="1" noChangeAspect="1" noTextEdit="1"/>
          </p:cNvSpPr>
          <p:nvPr>
            <p:ph type="sldImg"/>
          </p:nvPr>
        </p:nvSpPr>
        <p:spPr bwMode="auto">
          <a:noFill/>
          <a:ln>
            <a:solidFill>
              <a:srgbClr val="000000"/>
            </a:solidFill>
            <a:miter lim="800000"/>
            <a:headEnd/>
            <a:tailEnd/>
          </a:ln>
        </p:spPr>
      </p:sp>
      <p:sp>
        <p:nvSpPr>
          <p:cNvPr id="17101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171012" name="Slide Number Placeholder 3"/>
          <p:cNvSpPr>
            <a:spLocks noGrp="1"/>
          </p:cNvSpPr>
          <p:nvPr>
            <p:ph type="sldNum" sz="quarter" idx="5"/>
          </p:nvPr>
        </p:nvSpPr>
        <p:spPr bwMode="auto">
          <a:noFill/>
          <a:ln>
            <a:miter lim="800000"/>
            <a:headEnd/>
            <a:tailEnd/>
          </a:ln>
        </p:spPr>
        <p:txBody>
          <a:bodyPr/>
          <a:lstStyle/>
          <a:p>
            <a:fld id="{2CBF1465-B858-4AD5-8D63-DB49509FB23D}" type="slidenum">
              <a:rPr lang="sw-KE"/>
              <a:pPr/>
              <a:t>2</a:t>
            </a:fld>
            <a:endParaRPr lang="sw-KE"/>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2" name="Slide Image Placeholder 1"/>
          <p:cNvSpPr>
            <a:spLocks noGrp="1" noRot="1" noChangeAspect="1" noTextEdit="1"/>
          </p:cNvSpPr>
          <p:nvPr>
            <p:ph type="sldImg"/>
          </p:nvPr>
        </p:nvSpPr>
        <p:spPr bwMode="auto">
          <a:noFill/>
          <a:ln>
            <a:solidFill>
              <a:srgbClr val="000000"/>
            </a:solidFill>
            <a:miter lim="800000"/>
            <a:headEnd/>
            <a:tailEnd/>
          </a:ln>
        </p:spPr>
      </p:sp>
      <p:sp>
        <p:nvSpPr>
          <p:cNvPr id="18944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189444" name="Slide Number Placeholder 3"/>
          <p:cNvSpPr>
            <a:spLocks noGrp="1"/>
          </p:cNvSpPr>
          <p:nvPr>
            <p:ph type="sldNum" sz="quarter" idx="5"/>
          </p:nvPr>
        </p:nvSpPr>
        <p:spPr bwMode="auto">
          <a:noFill/>
          <a:ln>
            <a:miter lim="800000"/>
            <a:headEnd/>
            <a:tailEnd/>
          </a:ln>
        </p:spPr>
        <p:txBody>
          <a:bodyPr/>
          <a:lstStyle/>
          <a:p>
            <a:fld id="{72EFEB09-2A16-468C-A688-C4E531212B45}" type="slidenum">
              <a:rPr lang="sw-KE"/>
              <a:pPr/>
              <a:t>11</a:t>
            </a:fld>
            <a:endParaRPr lang="sw-KE"/>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490" name="Slide Image Placeholder 1"/>
          <p:cNvSpPr>
            <a:spLocks noGrp="1" noRot="1" noChangeAspect="1" noTextEdit="1"/>
          </p:cNvSpPr>
          <p:nvPr>
            <p:ph type="sldImg"/>
          </p:nvPr>
        </p:nvSpPr>
        <p:spPr bwMode="auto">
          <a:noFill/>
          <a:ln>
            <a:solidFill>
              <a:srgbClr val="000000"/>
            </a:solidFill>
            <a:miter lim="800000"/>
            <a:headEnd/>
            <a:tailEnd/>
          </a:ln>
        </p:spPr>
      </p:sp>
      <p:sp>
        <p:nvSpPr>
          <p:cNvPr id="19149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191492" name="Slide Number Placeholder 3"/>
          <p:cNvSpPr>
            <a:spLocks noGrp="1"/>
          </p:cNvSpPr>
          <p:nvPr>
            <p:ph type="sldNum" sz="quarter" idx="5"/>
          </p:nvPr>
        </p:nvSpPr>
        <p:spPr bwMode="auto">
          <a:noFill/>
          <a:ln>
            <a:miter lim="800000"/>
            <a:headEnd/>
            <a:tailEnd/>
          </a:ln>
        </p:spPr>
        <p:txBody>
          <a:bodyPr/>
          <a:lstStyle/>
          <a:p>
            <a:fld id="{BB82A107-7185-42A4-9FA0-5D35904B1878}" type="slidenum">
              <a:rPr lang="sw-KE"/>
              <a:pPr/>
              <a:t>12</a:t>
            </a:fld>
            <a:endParaRPr lang="sw-KE"/>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Slide Image Placeholder 1"/>
          <p:cNvSpPr>
            <a:spLocks noGrp="1" noRot="1" noChangeAspect="1" noTextEdit="1"/>
          </p:cNvSpPr>
          <p:nvPr>
            <p:ph type="sldImg"/>
          </p:nvPr>
        </p:nvSpPr>
        <p:spPr bwMode="auto">
          <a:noFill/>
          <a:ln>
            <a:solidFill>
              <a:srgbClr val="000000"/>
            </a:solidFill>
            <a:miter lim="800000"/>
            <a:headEnd/>
            <a:tailEnd/>
          </a:ln>
        </p:spPr>
      </p:sp>
      <p:sp>
        <p:nvSpPr>
          <p:cNvPr id="19353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193540" name="Slide Number Placeholder 3"/>
          <p:cNvSpPr>
            <a:spLocks noGrp="1"/>
          </p:cNvSpPr>
          <p:nvPr>
            <p:ph type="sldNum" sz="quarter" idx="5"/>
          </p:nvPr>
        </p:nvSpPr>
        <p:spPr bwMode="auto">
          <a:noFill/>
          <a:ln>
            <a:miter lim="800000"/>
            <a:headEnd/>
            <a:tailEnd/>
          </a:ln>
        </p:spPr>
        <p:txBody>
          <a:bodyPr/>
          <a:lstStyle/>
          <a:p>
            <a:fld id="{04FAB9C9-ED4C-47DC-9732-E976D1A6F42B}" type="slidenum">
              <a:rPr lang="sw-KE"/>
              <a:pPr/>
              <a:t>13</a:t>
            </a:fld>
            <a:endParaRPr lang="sw-KE"/>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6" name="Slide Image Placeholder 1"/>
          <p:cNvSpPr>
            <a:spLocks noGrp="1" noRot="1" noChangeAspect="1" noTextEdit="1"/>
          </p:cNvSpPr>
          <p:nvPr>
            <p:ph type="sldImg"/>
          </p:nvPr>
        </p:nvSpPr>
        <p:spPr bwMode="auto">
          <a:noFill/>
          <a:ln>
            <a:solidFill>
              <a:srgbClr val="000000"/>
            </a:solidFill>
            <a:miter lim="800000"/>
            <a:headEnd/>
            <a:tailEnd/>
          </a:ln>
        </p:spPr>
      </p:sp>
      <p:sp>
        <p:nvSpPr>
          <p:cNvPr id="19558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195588" name="Slide Number Placeholder 3"/>
          <p:cNvSpPr>
            <a:spLocks noGrp="1"/>
          </p:cNvSpPr>
          <p:nvPr>
            <p:ph type="sldNum" sz="quarter" idx="5"/>
          </p:nvPr>
        </p:nvSpPr>
        <p:spPr bwMode="auto">
          <a:noFill/>
          <a:ln>
            <a:miter lim="800000"/>
            <a:headEnd/>
            <a:tailEnd/>
          </a:ln>
        </p:spPr>
        <p:txBody>
          <a:bodyPr/>
          <a:lstStyle/>
          <a:p>
            <a:fld id="{3C5DE6D7-8827-4480-8765-59CB8C771F04}" type="slidenum">
              <a:rPr lang="sw-KE"/>
              <a:pPr/>
              <a:t>14</a:t>
            </a:fld>
            <a:endParaRPr lang="sw-KE"/>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34" name="Slide Image Placeholder 1"/>
          <p:cNvSpPr>
            <a:spLocks noGrp="1" noRot="1" noChangeAspect="1" noTextEdit="1"/>
          </p:cNvSpPr>
          <p:nvPr>
            <p:ph type="sldImg"/>
          </p:nvPr>
        </p:nvSpPr>
        <p:spPr bwMode="auto">
          <a:noFill/>
          <a:ln>
            <a:solidFill>
              <a:srgbClr val="000000"/>
            </a:solidFill>
            <a:miter lim="800000"/>
            <a:headEnd/>
            <a:tailEnd/>
          </a:ln>
        </p:spPr>
      </p:sp>
      <p:sp>
        <p:nvSpPr>
          <p:cNvPr id="19763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197636" name="Slide Number Placeholder 3"/>
          <p:cNvSpPr>
            <a:spLocks noGrp="1"/>
          </p:cNvSpPr>
          <p:nvPr>
            <p:ph type="sldNum" sz="quarter" idx="5"/>
          </p:nvPr>
        </p:nvSpPr>
        <p:spPr bwMode="auto">
          <a:noFill/>
          <a:ln>
            <a:miter lim="800000"/>
            <a:headEnd/>
            <a:tailEnd/>
          </a:ln>
        </p:spPr>
        <p:txBody>
          <a:bodyPr/>
          <a:lstStyle/>
          <a:p>
            <a:fld id="{1031F9C5-EB5D-4301-B5A5-CE2F32A636DC}" type="slidenum">
              <a:rPr lang="sw-KE"/>
              <a:pPr/>
              <a:t>15</a:t>
            </a:fld>
            <a:endParaRPr lang="sw-KE"/>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682" name="Slide Image Placeholder 1"/>
          <p:cNvSpPr>
            <a:spLocks noGrp="1" noRot="1" noChangeAspect="1" noTextEdit="1"/>
          </p:cNvSpPr>
          <p:nvPr>
            <p:ph type="sldImg"/>
          </p:nvPr>
        </p:nvSpPr>
        <p:spPr bwMode="auto">
          <a:noFill/>
          <a:ln>
            <a:solidFill>
              <a:srgbClr val="000000"/>
            </a:solidFill>
            <a:miter lim="800000"/>
            <a:headEnd/>
            <a:tailEnd/>
          </a:ln>
        </p:spPr>
      </p:sp>
      <p:sp>
        <p:nvSpPr>
          <p:cNvPr id="19968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199684" name="Slide Number Placeholder 3"/>
          <p:cNvSpPr>
            <a:spLocks noGrp="1"/>
          </p:cNvSpPr>
          <p:nvPr>
            <p:ph type="sldNum" sz="quarter" idx="5"/>
          </p:nvPr>
        </p:nvSpPr>
        <p:spPr bwMode="auto">
          <a:noFill/>
          <a:ln>
            <a:miter lim="800000"/>
            <a:headEnd/>
            <a:tailEnd/>
          </a:ln>
        </p:spPr>
        <p:txBody>
          <a:bodyPr/>
          <a:lstStyle/>
          <a:p>
            <a:fld id="{E354CF35-1582-41E5-BC86-AE38703B1E16}" type="slidenum">
              <a:rPr lang="sw-KE"/>
              <a:pPr/>
              <a:t>16</a:t>
            </a:fld>
            <a:endParaRPr lang="sw-KE"/>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730" name="Slide Image Placeholder 1"/>
          <p:cNvSpPr>
            <a:spLocks noGrp="1" noRot="1" noChangeAspect="1" noTextEdit="1"/>
          </p:cNvSpPr>
          <p:nvPr>
            <p:ph type="sldImg"/>
          </p:nvPr>
        </p:nvSpPr>
        <p:spPr bwMode="auto">
          <a:noFill/>
          <a:ln>
            <a:solidFill>
              <a:srgbClr val="000000"/>
            </a:solidFill>
            <a:miter lim="800000"/>
            <a:headEnd/>
            <a:tailEnd/>
          </a:ln>
        </p:spPr>
      </p:sp>
      <p:sp>
        <p:nvSpPr>
          <p:cNvPr id="20173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201732" name="Slide Number Placeholder 3"/>
          <p:cNvSpPr>
            <a:spLocks noGrp="1"/>
          </p:cNvSpPr>
          <p:nvPr>
            <p:ph type="sldNum" sz="quarter" idx="5"/>
          </p:nvPr>
        </p:nvSpPr>
        <p:spPr bwMode="auto">
          <a:noFill/>
          <a:ln>
            <a:miter lim="800000"/>
            <a:headEnd/>
            <a:tailEnd/>
          </a:ln>
        </p:spPr>
        <p:txBody>
          <a:bodyPr/>
          <a:lstStyle/>
          <a:p>
            <a:fld id="{D4D697E9-DC6F-44FA-ABA1-293BB3018127}" type="slidenum">
              <a:rPr lang="sw-KE"/>
              <a:pPr/>
              <a:t>17</a:t>
            </a:fld>
            <a:endParaRPr lang="sw-KE"/>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Slide Image Placeholder 1"/>
          <p:cNvSpPr>
            <a:spLocks noGrp="1" noRot="1" noChangeAspect="1" noTextEdit="1"/>
          </p:cNvSpPr>
          <p:nvPr>
            <p:ph type="sldImg"/>
          </p:nvPr>
        </p:nvSpPr>
        <p:spPr bwMode="auto">
          <a:noFill/>
          <a:ln>
            <a:solidFill>
              <a:srgbClr val="000000"/>
            </a:solidFill>
            <a:miter lim="800000"/>
            <a:headEnd/>
            <a:tailEnd/>
          </a:ln>
        </p:spPr>
      </p:sp>
      <p:sp>
        <p:nvSpPr>
          <p:cNvPr id="20377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203780" name="Slide Number Placeholder 3"/>
          <p:cNvSpPr>
            <a:spLocks noGrp="1"/>
          </p:cNvSpPr>
          <p:nvPr>
            <p:ph type="sldNum" sz="quarter" idx="5"/>
          </p:nvPr>
        </p:nvSpPr>
        <p:spPr bwMode="auto">
          <a:noFill/>
          <a:ln>
            <a:miter lim="800000"/>
            <a:headEnd/>
            <a:tailEnd/>
          </a:ln>
        </p:spPr>
        <p:txBody>
          <a:bodyPr/>
          <a:lstStyle/>
          <a:p>
            <a:fld id="{CD7BAFBD-ABEE-41F7-9DB9-CDE95E37D715}" type="slidenum">
              <a:rPr lang="sw-KE"/>
              <a:pPr/>
              <a:t>18</a:t>
            </a:fld>
            <a:endParaRPr lang="sw-KE"/>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26" name="Slide Image Placeholder 1"/>
          <p:cNvSpPr>
            <a:spLocks noGrp="1" noRot="1" noChangeAspect="1" noTextEdit="1"/>
          </p:cNvSpPr>
          <p:nvPr>
            <p:ph type="sldImg"/>
          </p:nvPr>
        </p:nvSpPr>
        <p:spPr bwMode="auto">
          <a:noFill/>
          <a:ln>
            <a:solidFill>
              <a:srgbClr val="000000"/>
            </a:solidFill>
            <a:miter lim="800000"/>
            <a:headEnd/>
            <a:tailEnd/>
          </a:ln>
        </p:spPr>
      </p:sp>
      <p:sp>
        <p:nvSpPr>
          <p:cNvPr id="20582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205828" name="Slide Number Placeholder 3"/>
          <p:cNvSpPr>
            <a:spLocks noGrp="1"/>
          </p:cNvSpPr>
          <p:nvPr>
            <p:ph type="sldNum" sz="quarter" idx="5"/>
          </p:nvPr>
        </p:nvSpPr>
        <p:spPr bwMode="auto">
          <a:noFill/>
          <a:ln>
            <a:miter lim="800000"/>
            <a:headEnd/>
            <a:tailEnd/>
          </a:ln>
        </p:spPr>
        <p:txBody>
          <a:bodyPr/>
          <a:lstStyle/>
          <a:p>
            <a:fld id="{2F643FA7-FB86-48FB-9125-5C8D480B4F1D}" type="slidenum">
              <a:rPr lang="sw-KE"/>
              <a:pPr/>
              <a:t>19</a:t>
            </a:fld>
            <a:endParaRPr lang="sw-KE"/>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8" name="Slide Image Placeholder 1"/>
          <p:cNvSpPr>
            <a:spLocks noGrp="1" noRot="1" noChangeAspect="1" noTextEdit="1"/>
          </p:cNvSpPr>
          <p:nvPr>
            <p:ph type="sldImg"/>
          </p:nvPr>
        </p:nvSpPr>
        <p:spPr bwMode="auto">
          <a:noFill/>
          <a:ln>
            <a:solidFill>
              <a:srgbClr val="000000"/>
            </a:solidFill>
            <a:miter lim="800000"/>
            <a:headEnd/>
            <a:tailEnd/>
          </a:ln>
        </p:spPr>
      </p:sp>
      <p:sp>
        <p:nvSpPr>
          <p:cNvPr id="17305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173060" name="Slide Number Placeholder 3"/>
          <p:cNvSpPr>
            <a:spLocks noGrp="1"/>
          </p:cNvSpPr>
          <p:nvPr>
            <p:ph type="sldNum" sz="quarter" idx="5"/>
          </p:nvPr>
        </p:nvSpPr>
        <p:spPr bwMode="auto">
          <a:noFill/>
          <a:ln>
            <a:miter lim="800000"/>
            <a:headEnd/>
            <a:tailEnd/>
          </a:ln>
        </p:spPr>
        <p:txBody>
          <a:bodyPr/>
          <a:lstStyle/>
          <a:p>
            <a:fld id="{79775099-FF1C-47CB-A5CA-191B02EB353E}" type="slidenum">
              <a:rPr lang="sw-KE"/>
              <a:pPr/>
              <a:t>3</a:t>
            </a:fld>
            <a:endParaRPr lang="sw-KE"/>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Slide Image Placeholder 1"/>
          <p:cNvSpPr>
            <a:spLocks noGrp="1" noRot="1" noChangeAspect="1" noTextEdit="1"/>
          </p:cNvSpPr>
          <p:nvPr>
            <p:ph type="sldImg"/>
          </p:nvPr>
        </p:nvSpPr>
        <p:spPr bwMode="auto">
          <a:noFill/>
          <a:ln>
            <a:solidFill>
              <a:srgbClr val="000000"/>
            </a:solidFill>
            <a:miter lim="800000"/>
            <a:headEnd/>
            <a:tailEnd/>
          </a:ln>
        </p:spPr>
      </p:sp>
      <p:sp>
        <p:nvSpPr>
          <p:cNvPr id="17510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175108" name="Slide Number Placeholder 3"/>
          <p:cNvSpPr>
            <a:spLocks noGrp="1"/>
          </p:cNvSpPr>
          <p:nvPr>
            <p:ph type="sldNum" sz="quarter" idx="5"/>
          </p:nvPr>
        </p:nvSpPr>
        <p:spPr bwMode="auto">
          <a:noFill/>
          <a:ln>
            <a:miter lim="800000"/>
            <a:headEnd/>
            <a:tailEnd/>
          </a:ln>
        </p:spPr>
        <p:txBody>
          <a:bodyPr/>
          <a:lstStyle/>
          <a:p>
            <a:fld id="{4CF0E3E6-EA92-4E27-9B28-7FF19E183F95}" type="slidenum">
              <a:rPr lang="sw-KE"/>
              <a:pPr/>
              <a:t>4</a:t>
            </a:fld>
            <a:endParaRPr lang="sw-KE"/>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Slide Image Placeholder 1"/>
          <p:cNvSpPr>
            <a:spLocks noGrp="1" noRot="1" noChangeAspect="1" noTextEdit="1"/>
          </p:cNvSpPr>
          <p:nvPr>
            <p:ph type="sldImg"/>
          </p:nvPr>
        </p:nvSpPr>
        <p:spPr bwMode="auto">
          <a:noFill/>
          <a:ln>
            <a:solidFill>
              <a:srgbClr val="000000"/>
            </a:solidFill>
            <a:miter lim="800000"/>
            <a:headEnd/>
            <a:tailEnd/>
          </a:ln>
        </p:spPr>
      </p:sp>
      <p:sp>
        <p:nvSpPr>
          <p:cNvPr id="17715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177156" name="Slide Number Placeholder 3"/>
          <p:cNvSpPr>
            <a:spLocks noGrp="1"/>
          </p:cNvSpPr>
          <p:nvPr>
            <p:ph type="sldNum" sz="quarter" idx="5"/>
          </p:nvPr>
        </p:nvSpPr>
        <p:spPr bwMode="auto">
          <a:noFill/>
          <a:ln>
            <a:miter lim="800000"/>
            <a:headEnd/>
            <a:tailEnd/>
          </a:ln>
        </p:spPr>
        <p:txBody>
          <a:bodyPr/>
          <a:lstStyle/>
          <a:p>
            <a:fld id="{E24AA5D8-D8F7-4089-A34B-51DAC86FAEAE}" type="slidenum">
              <a:rPr lang="sw-KE"/>
              <a:pPr/>
              <a:t>5</a:t>
            </a:fld>
            <a:endParaRPr lang="sw-KE"/>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Slide Image Placeholder 1"/>
          <p:cNvSpPr>
            <a:spLocks noGrp="1" noRot="1" noChangeAspect="1" noTextEdit="1"/>
          </p:cNvSpPr>
          <p:nvPr>
            <p:ph type="sldImg"/>
          </p:nvPr>
        </p:nvSpPr>
        <p:spPr bwMode="auto">
          <a:noFill/>
          <a:ln>
            <a:solidFill>
              <a:srgbClr val="000000"/>
            </a:solidFill>
            <a:miter lim="800000"/>
            <a:headEnd/>
            <a:tailEnd/>
          </a:ln>
        </p:spPr>
      </p:sp>
      <p:sp>
        <p:nvSpPr>
          <p:cNvPr id="17920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179204" name="Slide Number Placeholder 3"/>
          <p:cNvSpPr>
            <a:spLocks noGrp="1"/>
          </p:cNvSpPr>
          <p:nvPr>
            <p:ph type="sldNum" sz="quarter" idx="5"/>
          </p:nvPr>
        </p:nvSpPr>
        <p:spPr bwMode="auto">
          <a:noFill/>
          <a:ln>
            <a:miter lim="800000"/>
            <a:headEnd/>
            <a:tailEnd/>
          </a:ln>
        </p:spPr>
        <p:txBody>
          <a:bodyPr/>
          <a:lstStyle/>
          <a:p>
            <a:fld id="{D51EC306-3241-4B60-8537-64C50A9F5E96}" type="slidenum">
              <a:rPr lang="sw-KE"/>
              <a:pPr/>
              <a:t>6</a:t>
            </a:fld>
            <a:endParaRPr lang="sw-KE"/>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0" name="Slide Image Placeholder 1"/>
          <p:cNvSpPr>
            <a:spLocks noGrp="1" noRot="1" noChangeAspect="1" noTextEdit="1"/>
          </p:cNvSpPr>
          <p:nvPr>
            <p:ph type="sldImg"/>
          </p:nvPr>
        </p:nvSpPr>
        <p:spPr bwMode="auto">
          <a:noFill/>
          <a:ln>
            <a:solidFill>
              <a:srgbClr val="000000"/>
            </a:solidFill>
            <a:miter lim="800000"/>
            <a:headEnd/>
            <a:tailEnd/>
          </a:ln>
        </p:spPr>
      </p:sp>
      <p:sp>
        <p:nvSpPr>
          <p:cNvPr id="18125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181252" name="Slide Number Placeholder 3"/>
          <p:cNvSpPr>
            <a:spLocks noGrp="1"/>
          </p:cNvSpPr>
          <p:nvPr>
            <p:ph type="sldNum" sz="quarter" idx="5"/>
          </p:nvPr>
        </p:nvSpPr>
        <p:spPr bwMode="auto">
          <a:noFill/>
          <a:ln>
            <a:miter lim="800000"/>
            <a:headEnd/>
            <a:tailEnd/>
          </a:ln>
        </p:spPr>
        <p:txBody>
          <a:bodyPr/>
          <a:lstStyle/>
          <a:p>
            <a:fld id="{3F42D390-A673-46CB-B45C-733FB0773B47}" type="slidenum">
              <a:rPr lang="sw-KE"/>
              <a:pPr/>
              <a:t>7</a:t>
            </a:fld>
            <a:endParaRPr lang="sw-KE"/>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8" name="Slide Image Placeholder 1"/>
          <p:cNvSpPr>
            <a:spLocks noGrp="1" noRot="1" noChangeAspect="1" noTextEdit="1"/>
          </p:cNvSpPr>
          <p:nvPr>
            <p:ph type="sldImg"/>
          </p:nvPr>
        </p:nvSpPr>
        <p:spPr bwMode="auto">
          <a:noFill/>
          <a:ln>
            <a:solidFill>
              <a:srgbClr val="000000"/>
            </a:solidFill>
            <a:miter lim="800000"/>
            <a:headEnd/>
            <a:tailEnd/>
          </a:ln>
        </p:spPr>
      </p:sp>
      <p:sp>
        <p:nvSpPr>
          <p:cNvPr id="18329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183300" name="Slide Number Placeholder 3"/>
          <p:cNvSpPr>
            <a:spLocks noGrp="1"/>
          </p:cNvSpPr>
          <p:nvPr>
            <p:ph type="sldNum" sz="quarter" idx="5"/>
          </p:nvPr>
        </p:nvSpPr>
        <p:spPr bwMode="auto">
          <a:noFill/>
          <a:ln>
            <a:miter lim="800000"/>
            <a:headEnd/>
            <a:tailEnd/>
          </a:ln>
        </p:spPr>
        <p:txBody>
          <a:bodyPr/>
          <a:lstStyle/>
          <a:p>
            <a:fld id="{4DFD1745-D2F7-4215-8DBA-A819802DD4D7}" type="slidenum">
              <a:rPr lang="sw-KE"/>
              <a:pPr/>
              <a:t>8</a:t>
            </a:fld>
            <a:endParaRPr lang="sw-KE"/>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6" name="Slide Image Placeholder 1"/>
          <p:cNvSpPr>
            <a:spLocks noGrp="1" noRot="1" noChangeAspect="1" noTextEdit="1"/>
          </p:cNvSpPr>
          <p:nvPr>
            <p:ph type="sldImg"/>
          </p:nvPr>
        </p:nvSpPr>
        <p:spPr bwMode="auto">
          <a:noFill/>
          <a:ln>
            <a:solidFill>
              <a:srgbClr val="000000"/>
            </a:solidFill>
            <a:miter lim="800000"/>
            <a:headEnd/>
            <a:tailEnd/>
          </a:ln>
        </p:spPr>
      </p:sp>
      <p:sp>
        <p:nvSpPr>
          <p:cNvPr id="18534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185348" name="Slide Number Placeholder 3"/>
          <p:cNvSpPr>
            <a:spLocks noGrp="1"/>
          </p:cNvSpPr>
          <p:nvPr>
            <p:ph type="sldNum" sz="quarter" idx="5"/>
          </p:nvPr>
        </p:nvSpPr>
        <p:spPr bwMode="auto">
          <a:noFill/>
          <a:ln>
            <a:miter lim="800000"/>
            <a:headEnd/>
            <a:tailEnd/>
          </a:ln>
        </p:spPr>
        <p:txBody>
          <a:bodyPr/>
          <a:lstStyle/>
          <a:p>
            <a:fld id="{5D5FD73C-9ECA-4B2C-8744-6F9047577880}" type="slidenum">
              <a:rPr lang="sw-KE"/>
              <a:pPr/>
              <a:t>9</a:t>
            </a:fld>
            <a:endParaRPr lang="sw-KE"/>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4" name="Slide Image Placeholder 1"/>
          <p:cNvSpPr>
            <a:spLocks noGrp="1" noRot="1" noChangeAspect="1" noTextEdit="1"/>
          </p:cNvSpPr>
          <p:nvPr>
            <p:ph type="sldImg"/>
          </p:nvPr>
        </p:nvSpPr>
        <p:spPr bwMode="auto">
          <a:noFill/>
          <a:ln>
            <a:solidFill>
              <a:srgbClr val="000000"/>
            </a:solidFill>
            <a:miter lim="800000"/>
            <a:headEnd/>
            <a:tailEnd/>
          </a:ln>
        </p:spPr>
      </p:sp>
      <p:sp>
        <p:nvSpPr>
          <p:cNvPr id="18739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187396" name="Slide Number Placeholder 3"/>
          <p:cNvSpPr>
            <a:spLocks noGrp="1"/>
          </p:cNvSpPr>
          <p:nvPr>
            <p:ph type="sldNum" sz="quarter" idx="5"/>
          </p:nvPr>
        </p:nvSpPr>
        <p:spPr bwMode="auto">
          <a:noFill/>
          <a:ln>
            <a:miter lim="800000"/>
            <a:headEnd/>
            <a:tailEnd/>
          </a:ln>
        </p:spPr>
        <p:txBody>
          <a:bodyPr/>
          <a:lstStyle/>
          <a:p>
            <a:fld id="{54F97DC4-0FC7-48D0-AD5B-699E3E8FC4F2}" type="slidenum">
              <a:rPr lang="sw-KE"/>
              <a:pPr/>
              <a:t>10</a:t>
            </a:fld>
            <a:endParaRPr lang="sw-KE"/>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4D40678-DF83-4C1C-94AD-BA1687DF0E5B}" type="datetimeFigureOut">
              <a:rPr lang="en-US" smtClean="0"/>
              <a:t>4/13/2020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7B93D0-532B-422A-9490-8935BB4AA0F3}"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4D40678-DF83-4C1C-94AD-BA1687DF0E5B}" type="datetimeFigureOut">
              <a:rPr lang="en-US" smtClean="0"/>
              <a:t>4/13/2020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7B93D0-532B-422A-9490-8935BB4AA0F3}"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4D40678-DF83-4C1C-94AD-BA1687DF0E5B}" type="datetimeFigureOut">
              <a:rPr lang="en-US" smtClean="0"/>
              <a:t>4/13/2020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7B93D0-532B-422A-9490-8935BB4AA0F3}"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4D40678-DF83-4C1C-94AD-BA1687DF0E5B}" type="datetimeFigureOut">
              <a:rPr lang="en-US" smtClean="0"/>
              <a:t>4/13/2020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7B93D0-532B-422A-9490-8935BB4AA0F3}"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4D40678-DF83-4C1C-94AD-BA1687DF0E5B}" type="datetimeFigureOut">
              <a:rPr lang="en-US" smtClean="0"/>
              <a:t>4/13/2020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7B93D0-532B-422A-9490-8935BB4AA0F3}"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4D40678-DF83-4C1C-94AD-BA1687DF0E5B}" type="datetimeFigureOut">
              <a:rPr lang="en-US" smtClean="0"/>
              <a:t>4/13/2020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7B93D0-532B-422A-9490-8935BB4AA0F3}"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4D40678-DF83-4C1C-94AD-BA1687DF0E5B}" type="datetimeFigureOut">
              <a:rPr lang="en-US" smtClean="0"/>
              <a:t>4/13/2020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77B93D0-532B-422A-9490-8935BB4AA0F3}"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4D40678-DF83-4C1C-94AD-BA1687DF0E5B}" type="datetimeFigureOut">
              <a:rPr lang="en-US" smtClean="0"/>
              <a:t>4/13/2020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77B93D0-532B-422A-9490-8935BB4AA0F3}"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D40678-DF83-4C1C-94AD-BA1687DF0E5B}" type="datetimeFigureOut">
              <a:rPr lang="en-US" smtClean="0"/>
              <a:t>4/13/2020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77B93D0-532B-422A-9490-8935BB4AA0F3}"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4D40678-DF83-4C1C-94AD-BA1687DF0E5B}" type="datetimeFigureOut">
              <a:rPr lang="en-US" smtClean="0"/>
              <a:t>4/13/2020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7B93D0-532B-422A-9490-8935BB4AA0F3}"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4D40678-DF83-4C1C-94AD-BA1687DF0E5B}" type="datetimeFigureOut">
              <a:rPr lang="en-US" smtClean="0"/>
              <a:t>4/13/2020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7B93D0-532B-422A-9490-8935BB4AA0F3}"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D40678-DF83-4C1C-94AD-BA1687DF0E5B}" type="datetimeFigureOut">
              <a:rPr lang="en-US" smtClean="0"/>
              <a:t>4/13/2020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7B93D0-532B-422A-9490-8935BB4AA0F3}"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Food Borne Diseases</a:t>
            </a:r>
            <a:endParaRPr lang="en-US" dirty="0"/>
          </a:p>
        </p:txBody>
      </p:sp>
      <p:sp>
        <p:nvSpPr>
          <p:cNvPr id="3" name="Subtitle 2"/>
          <p:cNvSpPr>
            <a:spLocks noGrp="1"/>
          </p:cNvSpPr>
          <p:nvPr>
            <p:ph type="subTitle" idx="1"/>
          </p:nvPr>
        </p:nvSpPr>
        <p:spPr/>
        <p:txBody>
          <a:bodyPr/>
          <a:lstStyle/>
          <a:p>
            <a:r>
              <a:rPr lang="en-US" dirty="0" smtClean="0">
                <a:solidFill>
                  <a:schemeClr val="tx1"/>
                </a:solidFill>
              </a:rPr>
              <a:t>Part 5</a:t>
            </a:r>
            <a:endParaRPr lang="en-US" dirty="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Title 1"/>
          <p:cNvSpPr>
            <a:spLocks noGrp="1"/>
          </p:cNvSpPr>
          <p:nvPr>
            <p:ph type="title"/>
          </p:nvPr>
        </p:nvSpPr>
        <p:spPr>
          <a:xfrm>
            <a:off x="457200" y="274638"/>
            <a:ext cx="8229600" cy="639762"/>
          </a:xfrm>
        </p:spPr>
        <p:txBody>
          <a:bodyPr/>
          <a:lstStyle/>
          <a:p>
            <a:r>
              <a:rPr lang="en-US" sz="3600" b="1" smtClean="0">
                <a:solidFill>
                  <a:schemeClr val="accent1"/>
                </a:solidFill>
                <a:latin typeface="Aharoni" pitchFamily="2" charset="-79"/>
                <a:cs typeface="Aharoni" pitchFamily="2" charset="-79"/>
              </a:rPr>
              <a:t>Clinical signs and symptoms</a:t>
            </a:r>
            <a:endParaRPr lang="sw-KE" sz="3600" smtClean="0">
              <a:solidFill>
                <a:schemeClr val="accent1"/>
              </a:solidFill>
              <a:latin typeface="Aharoni" pitchFamily="2" charset="-79"/>
              <a:cs typeface="Aharoni" pitchFamily="2" charset="-79"/>
            </a:endParaRPr>
          </a:p>
        </p:txBody>
      </p:sp>
      <p:sp>
        <p:nvSpPr>
          <p:cNvPr id="186371" name="Content Placeholder 2"/>
          <p:cNvSpPr>
            <a:spLocks noGrp="1"/>
          </p:cNvSpPr>
          <p:nvPr>
            <p:ph idx="1"/>
          </p:nvPr>
        </p:nvSpPr>
        <p:spPr>
          <a:xfrm>
            <a:off x="457200" y="1143000"/>
            <a:ext cx="8229600" cy="4983163"/>
          </a:xfrm>
        </p:spPr>
        <p:txBody>
          <a:bodyPr/>
          <a:lstStyle/>
          <a:p>
            <a:r>
              <a:rPr lang="en-US" sz="2600" smtClean="0"/>
              <a:t>Chemical food borne intoxication exhibit a very short incubation period, usually a few minutes to a few hours, with an average of one hour. </a:t>
            </a:r>
          </a:p>
          <a:p>
            <a:r>
              <a:rPr lang="en-US" sz="2600" smtClean="0"/>
              <a:t>Symptoms are mainly due to effect on gastrointestinal tract and central nervous system and include nausea, headache, convulsions, gastrointestinal irritation, abdominal cramps, vomiting and diarrhea, pallor, cyanosis, blurred vision, sweating, and collapse. </a:t>
            </a:r>
          </a:p>
          <a:p>
            <a:r>
              <a:rPr lang="en-US" sz="2600" smtClean="0"/>
              <a:t>Other signs may be due to effects on circulatory system.</a:t>
            </a:r>
          </a:p>
          <a:p>
            <a:r>
              <a:rPr lang="en-US" sz="2600" smtClean="0"/>
              <a:t>Symptoms of radionuclide toxicity depend on dose, time and organ affected.</a:t>
            </a:r>
            <a:endParaRPr lang="sw-KE" sz="260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8" name="Title 1"/>
          <p:cNvSpPr>
            <a:spLocks noGrp="1"/>
          </p:cNvSpPr>
          <p:nvPr>
            <p:ph type="title"/>
          </p:nvPr>
        </p:nvSpPr>
        <p:spPr>
          <a:xfrm>
            <a:off x="457200" y="274638"/>
            <a:ext cx="8229600" cy="792162"/>
          </a:xfrm>
        </p:spPr>
        <p:txBody>
          <a:bodyPr/>
          <a:lstStyle/>
          <a:p>
            <a:r>
              <a:rPr lang="en-US" sz="3600" b="1" smtClean="0"/>
              <a:t/>
            </a:r>
            <a:br>
              <a:rPr lang="en-US" sz="3600" b="1" smtClean="0"/>
            </a:br>
            <a:r>
              <a:rPr lang="en-US" sz="3600" b="1" smtClean="0">
                <a:solidFill>
                  <a:schemeClr val="accent1"/>
                </a:solidFill>
                <a:latin typeface="Aharoni" pitchFamily="2" charset="-79"/>
                <a:cs typeface="Aharoni" pitchFamily="2" charset="-79"/>
              </a:rPr>
              <a:t>Preventive</a:t>
            </a:r>
            <a:r>
              <a:rPr lang="en-US" sz="3600" b="1" smtClean="0">
                <a:solidFill>
                  <a:schemeClr val="accent1"/>
                </a:solidFill>
              </a:rPr>
              <a:t> </a:t>
            </a:r>
            <a:r>
              <a:rPr lang="en-US" sz="3400" b="1" smtClean="0">
                <a:solidFill>
                  <a:schemeClr val="accent1"/>
                </a:solidFill>
                <a:latin typeface="Aharoni" pitchFamily="2" charset="-79"/>
                <a:cs typeface="Aharoni" pitchFamily="2" charset="-79"/>
              </a:rPr>
              <a:t>measures </a:t>
            </a:r>
            <a:r>
              <a:rPr lang="sw-KE" smtClean="0"/>
              <a:t/>
            </a:r>
            <a:br>
              <a:rPr lang="sw-KE" smtClean="0"/>
            </a:br>
            <a:endParaRPr lang="sw-KE" smtClean="0"/>
          </a:p>
        </p:txBody>
      </p:sp>
      <p:sp>
        <p:nvSpPr>
          <p:cNvPr id="188419" name="Content Placeholder 2"/>
          <p:cNvSpPr>
            <a:spLocks noGrp="1"/>
          </p:cNvSpPr>
          <p:nvPr>
            <p:ph idx="1"/>
          </p:nvPr>
        </p:nvSpPr>
        <p:spPr>
          <a:xfrm>
            <a:off x="457200" y="990600"/>
            <a:ext cx="8229600" cy="5135563"/>
          </a:xfrm>
        </p:spPr>
        <p:txBody>
          <a:bodyPr/>
          <a:lstStyle/>
          <a:p>
            <a:r>
              <a:rPr lang="en-US" sz="3000" smtClean="0"/>
              <a:t>Do not use utensils or containers that are able to leach chemicals such as antimony, cadmium, zinc, copper, etc. </a:t>
            </a:r>
            <a:endParaRPr lang="sw-KE" sz="3000" smtClean="0"/>
          </a:p>
          <a:p>
            <a:r>
              <a:rPr lang="en-US" sz="3000" smtClean="0"/>
              <a:t>Use of </a:t>
            </a:r>
            <a:r>
              <a:rPr lang="en-GB" sz="3000" smtClean="0"/>
              <a:t>coloured</a:t>
            </a:r>
            <a:r>
              <a:rPr lang="en-US" sz="3000" smtClean="0"/>
              <a:t> pesticides and proper storage of the same.</a:t>
            </a:r>
            <a:endParaRPr lang="sw-KE" sz="3000" smtClean="0"/>
          </a:p>
          <a:p>
            <a:r>
              <a:rPr lang="en-US" sz="3000" smtClean="0"/>
              <a:t>Prevent contamination of foods when using insecticides.</a:t>
            </a:r>
            <a:endParaRPr lang="sw-KE" sz="3000" smtClean="0"/>
          </a:p>
          <a:p>
            <a:r>
              <a:rPr lang="en-US" sz="3000" smtClean="0"/>
              <a:t>Prevent acid foods or carbonated liquids from contact with exposed copper.</a:t>
            </a:r>
            <a:endParaRPr lang="sw-KE" sz="3000" smtClean="0"/>
          </a:p>
          <a:p>
            <a:endParaRPr lang="sw-KE"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6" name="Title 1"/>
          <p:cNvSpPr>
            <a:spLocks noGrp="1"/>
          </p:cNvSpPr>
          <p:nvPr>
            <p:ph type="title"/>
          </p:nvPr>
        </p:nvSpPr>
        <p:spPr>
          <a:xfrm>
            <a:off x="457200" y="274638"/>
            <a:ext cx="8229600" cy="868362"/>
          </a:xfrm>
        </p:spPr>
        <p:txBody>
          <a:bodyPr/>
          <a:lstStyle/>
          <a:p>
            <a:r>
              <a:rPr lang="en-US" sz="3600" b="1" smtClean="0">
                <a:solidFill>
                  <a:schemeClr val="accent1"/>
                </a:solidFill>
                <a:latin typeface="Aharoni" pitchFamily="2" charset="-79"/>
                <a:cs typeface="Aharoni" pitchFamily="2" charset="-79"/>
              </a:rPr>
              <a:t>Preventive</a:t>
            </a:r>
            <a:r>
              <a:rPr lang="en-US" sz="3600" b="1" smtClean="0">
                <a:solidFill>
                  <a:schemeClr val="accent1"/>
                </a:solidFill>
              </a:rPr>
              <a:t> </a:t>
            </a:r>
            <a:r>
              <a:rPr lang="en-US" sz="3600" b="1" smtClean="0">
                <a:solidFill>
                  <a:schemeClr val="accent1"/>
                </a:solidFill>
                <a:latin typeface="Aharoni" pitchFamily="2" charset="-79"/>
                <a:cs typeface="Aharoni" pitchFamily="2" charset="-79"/>
              </a:rPr>
              <a:t>measures</a:t>
            </a:r>
            <a:endParaRPr lang="sw-KE" sz="3600" smtClean="0"/>
          </a:p>
        </p:txBody>
      </p:sp>
      <p:sp>
        <p:nvSpPr>
          <p:cNvPr id="190467" name="Content Placeholder 2"/>
          <p:cNvSpPr>
            <a:spLocks noGrp="1"/>
          </p:cNvSpPr>
          <p:nvPr>
            <p:ph idx="1"/>
          </p:nvPr>
        </p:nvSpPr>
        <p:spPr>
          <a:xfrm>
            <a:off x="457200" y="1219200"/>
            <a:ext cx="8229600" cy="4906963"/>
          </a:xfrm>
        </p:spPr>
        <p:txBody>
          <a:bodyPr/>
          <a:lstStyle/>
          <a:p>
            <a:endParaRPr lang="en-US" sz="2800" smtClean="0"/>
          </a:p>
          <a:p>
            <a:endParaRPr lang="en-US" sz="2800" smtClean="0"/>
          </a:p>
          <a:p>
            <a:r>
              <a:rPr lang="en-US" sz="2800" smtClean="0"/>
              <a:t>Prevent misuse or avoid use of dangerous additive e.g. sodium nicotinate.</a:t>
            </a:r>
            <a:endParaRPr lang="sw-KE" sz="2800" smtClean="0"/>
          </a:p>
          <a:p>
            <a:r>
              <a:rPr lang="en-US" sz="2800" smtClean="0"/>
              <a:t>Education of persons preparing food (e.g. possibility of Zn poisoning).</a:t>
            </a:r>
            <a:endParaRPr lang="sw-KE" sz="2800" smtClean="0"/>
          </a:p>
          <a:p>
            <a:endParaRPr lang="sw-KE"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4" name="Title 1"/>
          <p:cNvSpPr>
            <a:spLocks noGrp="1"/>
          </p:cNvSpPr>
          <p:nvPr>
            <p:ph type="title"/>
          </p:nvPr>
        </p:nvSpPr>
        <p:spPr>
          <a:xfrm>
            <a:off x="457200" y="381000"/>
            <a:ext cx="8229600" cy="944563"/>
          </a:xfrm>
        </p:spPr>
        <p:txBody>
          <a:bodyPr/>
          <a:lstStyle/>
          <a:p>
            <a:r>
              <a:rPr lang="en-US" b="1" smtClean="0">
                <a:solidFill>
                  <a:srgbClr val="00B050"/>
                </a:solidFill>
                <a:latin typeface="Aharoni" pitchFamily="2" charset="-79"/>
                <a:cs typeface="Aharoni" pitchFamily="2" charset="-79"/>
              </a:rPr>
              <a:t>Biotoxications</a:t>
            </a:r>
            <a:endParaRPr lang="sw-KE" smtClean="0">
              <a:solidFill>
                <a:srgbClr val="00B050"/>
              </a:solidFill>
              <a:latin typeface="Aharoni" pitchFamily="2" charset="-79"/>
              <a:cs typeface="Aharoni" pitchFamily="2" charset="-79"/>
            </a:endParaRPr>
          </a:p>
        </p:txBody>
      </p:sp>
      <p:sp>
        <p:nvSpPr>
          <p:cNvPr id="192515" name="Content Placeholder 2"/>
          <p:cNvSpPr>
            <a:spLocks noGrp="1"/>
          </p:cNvSpPr>
          <p:nvPr>
            <p:ph idx="1"/>
          </p:nvPr>
        </p:nvSpPr>
        <p:spPr>
          <a:xfrm>
            <a:off x="457200" y="1295400"/>
            <a:ext cx="8229600" cy="4830763"/>
          </a:xfrm>
        </p:spPr>
        <p:txBody>
          <a:bodyPr/>
          <a:lstStyle/>
          <a:p>
            <a:r>
              <a:rPr lang="en-US" smtClean="0"/>
              <a:t>These are disorders resulting from ingestion of a poisonous substance (a biotoxin) present in the body of a plant or animal. </a:t>
            </a:r>
          </a:p>
          <a:p>
            <a:r>
              <a:rPr lang="en-US" smtClean="0"/>
              <a:t>Such substances are derived from plants or animals presumably as a result of metabolic activities. </a:t>
            </a:r>
          </a:p>
          <a:p>
            <a:r>
              <a:rPr lang="en-US" smtClean="0"/>
              <a:t>Only a small proportion of the species of fish and shellfish taken for human consumption throughout the world contain biotoxins. </a:t>
            </a:r>
            <a:endParaRPr lang="sw-KE"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2" name="Title 1"/>
          <p:cNvSpPr>
            <a:spLocks noGrp="1"/>
          </p:cNvSpPr>
          <p:nvPr>
            <p:ph type="title"/>
          </p:nvPr>
        </p:nvSpPr>
        <p:spPr>
          <a:xfrm>
            <a:off x="457200" y="274638"/>
            <a:ext cx="8229600" cy="1020762"/>
          </a:xfrm>
        </p:spPr>
        <p:txBody>
          <a:bodyPr/>
          <a:lstStyle/>
          <a:p>
            <a:r>
              <a:rPr lang="en-US" b="1" smtClean="0"/>
              <a:t/>
            </a:r>
            <a:br>
              <a:rPr lang="en-US" b="1" smtClean="0"/>
            </a:br>
            <a:r>
              <a:rPr lang="en-US" b="1" smtClean="0"/>
              <a:t/>
            </a:r>
            <a:br>
              <a:rPr lang="en-US" b="1" smtClean="0"/>
            </a:br>
            <a:r>
              <a:rPr lang="en-US" sz="4000" b="1" smtClean="0">
                <a:solidFill>
                  <a:srgbClr val="00B050"/>
                </a:solidFill>
              </a:rPr>
              <a:t>Animals biotoxications</a:t>
            </a:r>
            <a:r>
              <a:rPr lang="sw-KE" smtClean="0"/>
              <a:t/>
            </a:r>
            <a:br>
              <a:rPr lang="sw-KE" smtClean="0"/>
            </a:br>
            <a:r>
              <a:rPr lang="en-US" smtClean="0"/>
              <a:t> </a:t>
            </a:r>
            <a:r>
              <a:rPr lang="sw-KE" smtClean="0"/>
              <a:t/>
            </a:r>
            <a:br>
              <a:rPr lang="sw-KE" smtClean="0"/>
            </a:br>
            <a:endParaRPr lang="sw-KE" smtClean="0"/>
          </a:p>
        </p:txBody>
      </p:sp>
      <p:sp>
        <p:nvSpPr>
          <p:cNvPr id="194563" name="Content Placeholder 2"/>
          <p:cNvSpPr>
            <a:spLocks noGrp="1"/>
          </p:cNvSpPr>
          <p:nvPr>
            <p:ph idx="1"/>
          </p:nvPr>
        </p:nvSpPr>
        <p:spPr>
          <a:xfrm>
            <a:off x="457200" y="1371600"/>
            <a:ext cx="8229600" cy="4754563"/>
          </a:xfrm>
        </p:spPr>
        <p:txBody>
          <a:bodyPr/>
          <a:lstStyle/>
          <a:p>
            <a:r>
              <a:rPr lang="en-US" smtClean="0"/>
              <a:t>This type of intoxication occurs as a result of consumption of poisonous animals. </a:t>
            </a:r>
          </a:p>
          <a:p>
            <a:r>
              <a:rPr lang="en-US" smtClean="0"/>
              <a:t>Animal tissues may be rendered poisonous by bacterial and enzymatic decomposition, but some are naturally toxic. </a:t>
            </a:r>
          </a:p>
          <a:p>
            <a:r>
              <a:rPr lang="en-US" smtClean="0"/>
              <a:t>Primary toxicity occurs due to inherent toxicants that arise due to normal metabolic processes, </a:t>
            </a:r>
            <a:endParaRPr lang="sw-KE"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0" name="Title 1"/>
          <p:cNvSpPr>
            <a:spLocks noGrp="1"/>
          </p:cNvSpPr>
          <p:nvPr>
            <p:ph type="title"/>
          </p:nvPr>
        </p:nvSpPr>
        <p:spPr>
          <a:xfrm>
            <a:off x="457200" y="274638"/>
            <a:ext cx="8229600" cy="792162"/>
          </a:xfrm>
        </p:spPr>
        <p:txBody>
          <a:bodyPr/>
          <a:lstStyle/>
          <a:p>
            <a:r>
              <a:rPr lang="en-US" sz="3600" smtClean="0">
                <a:solidFill>
                  <a:srgbClr val="00B050"/>
                </a:solidFill>
                <a:latin typeface="Aharoni" pitchFamily="2" charset="-79"/>
                <a:cs typeface="Aharoni" pitchFamily="2" charset="-79"/>
              </a:rPr>
              <a:t>Animals biotoxications cont..</a:t>
            </a:r>
            <a:endParaRPr lang="sw-KE" sz="3600" smtClean="0">
              <a:solidFill>
                <a:srgbClr val="00B050"/>
              </a:solidFill>
              <a:latin typeface="Aharoni" pitchFamily="2" charset="-79"/>
              <a:cs typeface="Aharoni" pitchFamily="2" charset="-79"/>
            </a:endParaRPr>
          </a:p>
        </p:txBody>
      </p:sp>
      <p:sp>
        <p:nvSpPr>
          <p:cNvPr id="196611" name="Content Placeholder 2"/>
          <p:cNvSpPr>
            <a:spLocks noGrp="1"/>
          </p:cNvSpPr>
          <p:nvPr>
            <p:ph idx="1"/>
          </p:nvPr>
        </p:nvSpPr>
        <p:spPr>
          <a:xfrm>
            <a:off x="457200" y="1219200"/>
            <a:ext cx="8229600" cy="4906963"/>
          </a:xfrm>
        </p:spPr>
        <p:txBody>
          <a:bodyPr/>
          <a:lstStyle/>
          <a:p>
            <a:r>
              <a:rPr lang="en-US" smtClean="0"/>
              <a:t>Secondary toxicity arises due to external toxicants contaminating animal tissues such as pesticides, heavy metals and drug residues.</a:t>
            </a:r>
          </a:p>
          <a:p>
            <a:r>
              <a:rPr lang="en-US" smtClean="0"/>
              <a:t> Inherent animal toxins are water soluble and heat labile. </a:t>
            </a:r>
          </a:p>
          <a:p>
            <a:r>
              <a:rPr lang="en-US" smtClean="0"/>
              <a:t>High concentrations of these toxins are usually found in viscera and dark meats. </a:t>
            </a:r>
          </a:p>
          <a:p>
            <a:r>
              <a:rPr lang="en-US" smtClean="0"/>
              <a:t>Most human poisoning involves secondarily transvectered toxins. </a:t>
            </a:r>
            <a:endParaRPr lang="sw-KE"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Title 1"/>
          <p:cNvSpPr>
            <a:spLocks noGrp="1"/>
          </p:cNvSpPr>
          <p:nvPr>
            <p:ph type="title"/>
          </p:nvPr>
        </p:nvSpPr>
        <p:spPr>
          <a:xfrm>
            <a:off x="457200" y="274638"/>
            <a:ext cx="8229600" cy="715962"/>
          </a:xfrm>
        </p:spPr>
        <p:txBody>
          <a:bodyPr/>
          <a:lstStyle/>
          <a:p>
            <a:pPr>
              <a:defRPr/>
            </a:pPr>
            <a:r>
              <a:rPr lang="en-US" sz="4000" b="1" dirty="0" smtClean="0">
                <a:solidFill>
                  <a:schemeClr val="accent6">
                    <a:lumMod val="75000"/>
                  </a:schemeClr>
                </a:solidFill>
              </a:rPr>
              <a:t>1. Toxic fishes</a:t>
            </a:r>
            <a:endParaRPr lang="sw-KE" sz="4000" dirty="0" smtClean="0">
              <a:solidFill>
                <a:schemeClr val="accent6">
                  <a:lumMod val="75000"/>
                </a:schemeClr>
              </a:solidFill>
            </a:endParaRPr>
          </a:p>
        </p:txBody>
      </p:sp>
      <p:sp>
        <p:nvSpPr>
          <p:cNvPr id="198659" name="Content Placeholder 2"/>
          <p:cNvSpPr>
            <a:spLocks noGrp="1"/>
          </p:cNvSpPr>
          <p:nvPr>
            <p:ph idx="1"/>
          </p:nvPr>
        </p:nvSpPr>
        <p:spPr>
          <a:xfrm>
            <a:off x="457200" y="1066800"/>
            <a:ext cx="8229600" cy="5059363"/>
          </a:xfrm>
        </p:spPr>
        <p:txBody>
          <a:bodyPr/>
          <a:lstStyle/>
          <a:p>
            <a:r>
              <a:rPr lang="en-US" smtClean="0"/>
              <a:t>They include puffers, triggerfish and parrot fish. The fish toxin affects the peripheral nervous systems. The fishes may become poisonous by feeding on poisonous marine organisms. A mortality rate of 50% may occur in humans.  </a:t>
            </a:r>
          </a:p>
          <a:p>
            <a:r>
              <a:rPr lang="en-US" smtClean="0"/>
              <a:t>Types of biotoxications associated with fish include ciguatera poisoning, tetraodon poisoning and scombroid toxicity.</a:t>
            </a:r>
            <a:endParaRPr lang="sw-KE" smtClean="0"/>
          </a:p>
          <a:p>
            <a:endParaRPr lang="sw-KE"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Title 1"/>
          <p:cNvSpPr>
            <a:spLocks noGrp="1"/>
          </p:cNvSpPr>
          <p:nvPr>
            <p:ph type="title"/>
          </p:nvPr>
        </p:nvSpPr>
        <p:spPr>
          <a:xfrm>
            <a:off x="457200" y="274638"/>
            <a:ext cx="8229600" cy="792162"/>
          </a:xfrm>
        </p:spPr>
        <p:txBody>
          <a:bodyPr/>
          <a:lstStyle/>
          <a:p>
            <a:pPr>
              <a:defRPr/>
            </a:pPr>
            <a:r>
              <a:rPr lang="en-US" b="1" dirty="0" smtClean="0"/>
              <a:t/>
            </a:r>
            <a:br>
              <a:rPr lang="en-US" b="1" dirty="0" smtClean="0"/>
            </a:br>
            <a:r>
              <a:rPr lang="en-US" sz="3600" b="1" dirty="0" smtClean="0">
                <a:solidFill>
                  <a:schemeClr val="accent6">
                    <a:lumMod val="75000"/>
                  </a:schemeClr>
                </a:solidFill>
                <a:cs typeface="Aharoni" pitchFamily="2" charset="-79"/>
              </a:rPr>
              <a:t>2. </a:t>
            </a:r>
            <a:r>
              <a:rPr lang="en-US" sz="3600" b="1" dirty="0" err="1" smtClean="0">
                <a:solidFill>
                  <a:schemeClr val="accent6">
                    <a:lumMod val="75000"/>
                  </a:schemeClr>
                </a:solidFill>
                <a:cs typeface="Aharoni" pitchFamily="2" charset="-79"/>
              </a:rPr>
              <a:t>Mollusca</a:t>
            </a:r>
            <a:r>
              <a:rPr lang="en-US" sz="3600" b="1" dirty="0" smtClean="0">
                <a:solidFill>
                  <a:schemeClr val="accent6">
                    <a:lumMod val="75000"/>
                  </a:schemeClr>
                </a:solidFill>
                <a:cs typeface="Aharoni" pitchFamily="2" charset="-79"/>
              </a:rPr>
              <a:t> </a:t>
            </a:r>
            <a:r>
              <a:rPr lang="sw-KE" dirty="0" smtClean="0"/>
              <a:t/>
            </a:r>
            <a:br>
              <a:rPr lang="sw-KE" dirty="0" smtClean="0"/>
            </a:br>
            <a:endParaRPr lang="sw-KE" dirty="0" smtClean="0"/>
          </a:p>
        </p:txBody>
      </p:sp>
      <p:sp>
        <p:nvSpPr>
          <p:cNvPr id="200707" name="Content Placeholder 2"/>
          <p:cNvSpPr>
            <a:spLocks noGrp="1"/>
          </p:cNvSpPr>
          <p:nvPr>
            <p:ph idx="1"/>
          </p:nvPr>
        </p:nvSpPr>
        <p:spPr>
          <a:xfrm>
            <a:off x="457200" y="1219200"/>
            <a:ext cx="8229600" cy="4906963"/>
          </a:xfrm>
        </p:spPr>
        <p:txBody>
          <a:bodyPr/>
          <a:lstStyle/>
          <a:p>
            <a:r>
              <a:rPr lang="en-US" sz="3000" smtClean="0"/>
              <a:t>Mollusca may either be inherently or secondarily toxic. Poisoning is mainly due to the transvection of dinoflagellate protozoa toxins by the mollusca. </a:t>
            </a:r>
          </a:p>
          <a:p>
            <a:r>
              <a:rPr lang="en-US" sz="3000" smtClean="0"/>
              <a:t>Mollusca are however not harmed by ingestion of dinoflagellates. Involved toxins are stored in the digestive glands, gills and siphore from where they poison vertebrates</a:t>
            </a:r>
          </a:p>
          <a:p>
            <a:r>
              <a:rPr lang="en-US" sz="3000" smtClean="0"/>
              <a:t>Mollusca involved are oysters, mussels and clams, which feed on dinoflagellates and planktons containing alkaloids making them toxic. </a:t>
            </a:r>
          </a:p>
          <a:p>
            <a:endParaRPr lang="sw-KE"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Title 1"/>
          <p:cNvSpPr>
            <a:spLocks noGrp="1"/>
          </p:cNvSpPr>
          <p:nvPr>
            <p:ph type="title"/>
          </p:nvPr>
        </p:nvSpPr>
        <p:spPr>
          <a:xfrm>
            <a:off x="457200" y="274638"/>
            <a:ext cx="8229600" cy="944562"/>
          </a:xfrm>
        </p:spPr>
        <p:txBody>
          <a:bodyPr/>
          <a:lstStyle/>
          <a:p>
            <a:pPr>
              <a:defRPr/>
            </a:pPr>
            <a:r>
              <a:rPr lang="en-US" b="1" dirty="0" smtClean="0"/>
              <a:t/>
            </a:r>
            <a:br>
              <a:rPr lang="en-US" b="1" dirty="0" smtClean="0"/>
            </a:br>
            <a:r>
              <a:rPr lang="en-US" sz="4000" b="1" dirty="0" smtClean="0">
                <a:solidFill>
                  <a:schemeClr val="accent6">
                    <a:lumMod val="75000"/>
                  </a:schemeClr>
                </a:solidFill>
                <a:cs typeface="Aharoni" pitchFamily="2" charset="-79"/>
              </a:rPr>
              <a:t>3. Poisonous mammals</a:t>
            </a:r>
            <a:r>
              <a:rPr lang="sw-KE" dirty="0" smtClean="0"/>
              <a:t/>
            </a:r>
            <a:br>
              <a:rPr lang="sw-KE" dirty="0" smtClean="0"/>
            </a:br>
            <a:endParaRPr lang="sw-KE" dirty="0" smtClean="0"/>
          </a:p>
        </p:txBody>
      </p:sp>
      <p:sp>
        <p:nvSpPr>
          <p:cNvPr id="202755" name="Content Placeholder 2"/>
          <p:cNvSpPr>
            <a:spLocks noGrp="1"/>
          </p:cNvSpPr>
          <p:nvPr>
            <p:ph idx="1"/>
          </p:nvPr>
        </p:nvSpPr>
        <p:spPr>
          <a:xfrm>
            <a:off x="457200" y="1219200"/>
            <a:ext cx="8229600" cy="4906963"/>
          </a:xfrm>
        </p:spPr>
        <p:txBody>
          <a:bodyPr/>
          <a:lstStyle/>
          <a:p>
            <a:r>
              <a:rPr lang="en-US" smtClean="0"/>
              <a:t>Mammals are not commonly inherently poisonous, but secondary toxicity may affect many of them. </a:t>
            </a:r>
          </a:p>
          <a:p>
            <a:r>
              <a:rPr lang="en-US" smtClean="0"/>
              <a:t>The toxin may be of various types e.g. heavy metals, pesticides, toxic plants, therapeutics, fungal or bacterial toxins. </a:t>
            </a:r>
          </a:p>
          <a:p>
            <a:r>
              <a:rPr lang="en-US" smtClean="0"/>
              <a:t>Most human poisoning involves secondarily transvectered toxins. </a:t>
            </a:r>
            <a:endParaRPr lang="sw-KE" smtClean="0"/>
          </a:p>
          <a:p>
            <a:endParaRPr lang="sw-KE"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Title 1"/>
          <p:cNvSpPr>
            <a:spLocks noGrp="1"/>
          </p:cNvSpPr>
          <p:nvPr>
            <p:ph type="title"/>
          </p:nvPr>
        </p:nvSpPr>
        <p:spPr>
          <a:xfrm>
            <a:off x="457200" y="274638"/>
            <a:ext cx="8229600" cy="792162"/>
          </a:xfrm>
        </p:spPr>
        <p:txBody>
          <a:bodyPr/>
          <a:lstStyle/>
          <a:p>
            <a:pPr>
              <a:defRPr/>
            </a:pPr>
            <a:r>
              <a:rPr lang="en-US" sz="3600" b="1" dirty="0" smtClean="0">
                <a:solidFill>
                  <a:srgbClr val="00B050"/>
                </a:solidFill>
              </a:rPr>
              <a:t/>
            </a:r>
            <a:br>
              <a:rPr lang="en-US" sz="3600" b="1" dirty="0" smtClean="0">
                <a:solidFill>
                  <a:srgbClr val="00B050"/>
                </a:solidFill>
              </a:rPr>
            </a:br>
            <a:r>
              <a:rPr lang="en-US" sz="3600" b="1" dirty="0" smtClean="0">
                <a:solidFill>
                  <a:schemeClr val="accent6">
                    <a:lumMod val="75000"/>
                  </a:schemeClr>
                </a:solidFill>
                <a:cs typeface="Aharoni" pitchFamily="2" charset="-79"/>
              </a:rPr>
              <a:t>Prevention of animal </a:t>
            </a:r>
            <a:r>
              <a:rPr lang="en-US" sz="3600" b="1" dirty="0" err="1" smtClean="0">
                <a:solidFill>
                  <a:schemeClr val="accent6">
                    <a:lumMod val="75000"/>
                  </a:schemeClr>
                </a:solidFill>
                <a:cs typeface="Aharoni" pitchFamily="2" charset="-79"/>
              </a:rPr>
              <a:t>biotoxications</a:t>
            </a:r>
            <a:r>
              <a:rPr lang="sw-KE" dirty="0" smtClean="0"/>
              <a:t/>
            </a:r>
            <a:br>
              <a:rPr lang="sw-KE" dirty="0" smtClean="0"/>
            </a:br>
            <a:endParaRPr lang="sw-KE" dirty="0" smtClean="0"/>
          </a:p>
        </p:txBody>
      </p:sp>
      <p:sp>
        <p:nvSpPr>
          <p:cNvPr id="204803" name="Content Placeholder 2"/>
          <p:cNvSpPr>
            <a:spLocks noGrp="1"/>
          </p:cNvSpPr>
          <p:nvPr>
            <p:ph idx="1"/>
          </p:nvPr>
        </p:nvSpPr>
        <p:spPr>
          <a:xfrm>
            <a:off x="457200" y="1143000"/>
            <a:ext cx="8229600" cy="5105400"/>
          </a:xfrm>
        </p:spPr>
        <p:txBody>
          <a:bodyPr/>
          <a:lstStyle/>
          <a:p>
            <a:r>
              <a:rPr lang="en-US" sz="2700" smtClean="0"/>
              <a:t> </a:t>
            </a:r>
            <a:r>
              <a:rPr lang="en-US" smtClean="0"/>
              <a:t>Eating of unknown meats from vertebrates or invertebrates sources is always a threat to the consumer. </a:t>
            </a:r>
          </a:p>
          <a:p>
            <a:r>
              <a:rPr lang="en-US" smtClean="0"/>
              <a:t>Local eating customs should be followed and local quarantine regulations strictly adhered to in order to reduce the risk. </a:t>
            </a:r>
          </a:p>
          <a:p>
            <a:r>
              <a:rPr lang="en-US" smtClean="0"/>
              <a:t>Avoid sea foods and always heat foods to above 100</a:t>
            </a:r>
            <a:r>
              <a:rPr lang="en-US" baseline="30000" smtClean="0"/>
              <a:t>o</a:t>
            </a:r>
            <a:r>
              <a:rPr lang="en-US" smtClean="0"/>
              <a:t>C to denature the inherent heat labile toxins that may be present in animal tissues. </a:t>
            </a:r>
          </a:p>
          <a:p>
            <a:pPr>
              <a:buFont typeface="Arial" pitchFamily="34" charset="0"/>
              <a:buNone/>
            </a:pPr>
            <a:endParaRPr lang="sw-KE"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Title 1"/>
          <p:cNvSpPr>
            <a:spLocks noGrp="1"/>
          </p:cNvSpPr>
          <p:nvPr>
            <p:ph type="title"/>
          </p:nvPr>
        </p:nvSpPr>
        <p:spPr>
          <a:xfrm>
            <a:off x="457200" y="503238"/>
            <a:ext cx="8229600" cy="792162"/>
          </a:xfrm>
        </p:spPr>
        <p:txBody>
          <a:bodyPr/>
          <a:lstStyle/>
          <a:p>
            <a:r>
              <a:rPr lang="en-US" sz="4000" b="1" smtClean="0">
                <a:solidFill>
                  <a:srgbClr val="0070C0"/>
                </a:solidFill>
                <a:latin typeface="Aharoni" pitchFamily="2" charset="-79"/>
                <a:cs typeface="Aharoni" pitchFamily="2" charset="-79"/>
              </a:rPr>
              <a:t>Fungal intoxications</a:t>
            </a:r>
            <a:endParaRPr lang="sw-KE" sz="4000" smtClean="0">
              <a:solidFill>
                <a:srgbClr val="0070C0"/>
              </a:solidFill>
              <a:latin typeface="Aharoni" pitchFamily="2" charset="-79"/>
              <a:cs typeface="Aharoni" pitchFamily="2" charset="-79"/>
            </a:endParaRPr>
          </a:p>
        </p:txBody>
      </p:sp>
      <p:sp>
        <p:nvSpPr>
          <p:cNvPr id="169987" name="Content Placeholder 2"/>
          <p:cNvSpPr>
            <a:spLocks noGrp="1"/>
          </p:cNvSpPr>
          <p:nvPr>
            <p:ph idx="1"/>
          </p:nvPr>
        </p:nvSpPr>
        <p:spPr>
          <a:xfrm>
            <a:off x="457200" y="1219200"/>
            <a:ext cx="8229600" cy="4906963"/>
          </a:xfrm>
        </p:spPr>
        <p:txBody>
          <a:bodyPr>
            <a:normAutofit lnSpcReduction="10000"/>
          </a:bodyPr>
          <a:lstStyle/>
          <a:p>
            <a:r>
              <a:rPr lang="en-US" sz="2800" smtClean="0"/>
              <a:t>These are caused by consumption of metabolites produced by fungi, when growing in food. </a:t>
            </a:r>
          </a:p>
          <a:p>
            <a:r>
              <a:rPr lang="en-US" sz="2800" smtClean="0"/>
              <a:t>These metabolites are called mycotoxins.</a:t>
            </a:r>
          </a:p>
          <a:p>
            <a:r>
              <a:rPr lang="en-US" sz="2800" smtClean="0"/>
              <a:t>Grains, oilseeds, fruits and vegetables are mostly involved if they are stored at high humidity (≥ 0.75) or if they are not properly dried before storage.</a:t>
            </a:r>
          </a:p>
          <a:p>
            <a:r>
              <a:rPr lang="en-US" sz="2800" smtClean="0"/>
              <a:t>Poor dry storage practices of grains and other foods leads to mould growth and production of mycotoxins. </a:t>
            </a:r>
          </a:p>
          <a:p>
            <a:r>
              <a:rPr lang="en-US" sz="2800" smtClean="0"/>
              <a:t>Of significance to public health is aflatoxicosis.</a:t>
            </a:r>
            <a:endParaRPr lang="sw-KE" sz="2800" smtClean="0"/>
          </a:p>
          <a:p>
            <a:pPr>
              <a:buFont typeface="Arial" pitchFamily="34" charset="0"/>
              <a:buNone/>
            </a:pPr>
            <a:r>
              <a:rPr lang="en-US" smtClean="0"/>
              <a:t> </a:t>
            </a:r>
            <a:endParaRPr lang="sw-KE" smtClean="0"/>
          </a:p>
          <a:p>
            <a:endParaRPr lang="sw-KE"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Title 1"/>
          <p:cNvSpPr>
            <a:spLocks noGrp="1"/>
          </p:cNvSpPr>
          <p:nvPr>
            <p:ph type="title"/>
          </p:nvPr>
        </p:nvSpPr>
        <p:spPr>
          <a:xfrm>
            <a:off x="457200" y="274638"/>
            <a:ext cx="8229600" cy="715962"/>
          </a:xfrm>
        </p:spPr>
        <p:txBody>
          <a:bodyPr>
            <a:normAutofit fontScale="90000"/>
          </a:bodyPr>
          <a:lstStyle/>
          <a:p>
            <a:r>
              <a:rPr lang="en-US" b="1" smtClean="0">
                <a:solidFill>
                  <a:srgbClr val="0070C0"/>
                </a:solidFill>
              </a:rPr>
              <a:t>Aflatoxicosis</a:t>
            </a:r>
            <a:endParaRPr lang="sw-KE" smtClean="0">
              <a:solidFill>
                <a:srgbClr val="0070C0"/>
              </a:solidFill>
            </a:endParaRPr>
          </a:p>
        </p:txBody>
      </p:sp>
      <p:sp>
        <p:nvSpPr>
          <p:cNvPr id="172035" name="Content Placeholder 2"/>
          <p:cNvSpPr>
            <a:spLocks noGrp="1"/>
          </p:cNvSpPr>
          <p:nvPr>
            <p:ph idx="1"/>
          </p:nvPr>
        </p:nvSpPr>
        <p:spPr>
          <a:xfrm>
            <a:off x="457200" y="1143000"/>
            <a:ext cx="8229600" cy="4983163"/>
          </a:xfrm>
        </p:spPr>
        <p:txBody>
          <a:bodyPr/>
          <a:lstStyle/>
          <a:p>
            <a:endParaRPr lang="en-US" sz="3600" smtClean="0"/>
          </a:p>
          <a:p>
            <a:r>
              <a:rPr lang="en-US" sz="3600" smtClean="0"/>
              <a:t>Aflatoxicosis is caused by aflatoxins produced by the fungi, e.g. </a:t>
            </a:r>
            <a:r>
              <a:rPr lang="en-US" sz="3600" i="1" smtClean="0"/>
              <a:t>Aspergillus flavus</a:t>
            </a:r>
            <a:r>
              <a:rPr lang="en-US" sz="3600" smtClean="0"/>
              <a:t>. </a:t>
            </a:r>
          </a:p>
          <a:p>
            <a:r>
              <a:rPr lang="en-US" sz="3600" smtClean="0"/>
              <a:t>Four types of aflatoxins have been described i.e. aflatoxin B</a:t>
            </a:r>
            <a:r>
              <a:rPr lang="en-US" sz="3600" baseline="-25000" smtClean="0"/>
              <a:t>1</a:t>
            </a:r>
            <a:r>
              <a:rPr lang="en-US" sz="3600" smtClean="0"/>
              <a:t>, B</a:t>
            </a:r>
            <a:r>
              <a:rPr lang="en-US" sz="3600" baseline="-25000" smtClean="0"/>
              <a:t>2</a:t>
            </a:r>
            <a:r>
              <a:rPr lang="en-US" sz="3600" smtClean="0"/>
              <a:t>, G</a:t>
            </a:r>
            <a:r>
              <a:rPr lang="en-US" sz="3600" baseline="-25000" smtClean="0"/>
              <a:t>1</a:t>
            </a:r>
            <a:r>
              <a:rPr lang="en-US" sz="3600" smtClean="0"/>
              <a:t> and G</a:t>
            </a:r>
            <a:r>
              <a:rPr lang="en-US" sz="3600" baseline="-25000" smtClean="0"/>
              <a:t>2</a:t>
            </a:r>
            <a:r>
              <a:rPr lang="en-US" sz="3600" smtClean="0"/>
              <a:t>. </a:t>
            </a:r>
          </a:p>
          <a:p>
            <a:pPr>
              <a:buFont typeface="Arial" pitchFamily="34" charset="0"/>
              <a:buNone/>
            </a:pPr>
            <a:r>
              <a:rPr lang="en-US" smtClean="0"/>
              <a:t> </a:t>
            </a:r>
            <a:endParaRPr lang="sw-KE" smtClean="0"/>
          </a:p>
          <a:p>
            <a:endParaRPr lang="sw-KE"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Title 1"/>
          <p:cNvSpPr>
            <a:spLocks noGrp="1"/>
          </p:cNvSpPr>
          <p:nvPr>
            <p:ph type="title"/>
          </p:nvPr>
        </p:nvSpPr>
        <p:spPr>
          <a:xfrm>
            <a:off x="457200" y="274638"/>
            <a:ext cx="8229600" cy="792162"/>
          </a:xfrm>
        </p:spPr>
        <p:txBody>
          <a:bodyPr/>
          <a:lstStyle/>
          <a:p>
            <a:r>
              <a:rPr lang="en-US" b="1" smtClean="0">
                <a:solidFill>
                  <a:srgbClr val="0070C0"/>
                </a:solidFill>
              </a:rPr>
              <a:t>Effects of aflatoxins</a:t>
            </a:r>
            <a:endParaRPr lang="sw-KE" smtClean="0">
              <a:solidFill>
                <a:srgbClr val="0070C0"/>
              </a:solidFill>
            </a:endParaRPr>
          </a:p>
        </p:txBody>
      </p:sp>
      <p:sp>
        <p:nvSpPr>
          <p:cNvPr id="174083" name="Content Placeholder 2"/>
          <p:cNvSpPr>
            <a:spLocks noGrp="1"/>
          </p:cNvSpPr>
          <p:nvPr>
            <p:ph idx="1"/>
          </p:nvPr>
        </p:nvSpPr>
        <p:spPr>
          <a:xfrm>
            <a:off x="457200" y="1143000"/>
            <a:ext cx="8229600" cy="4983163"/>
          </a:xfrm>
        </p:spPr>
        <p:txBody>
          <a:bodyPr/>
          <a:lstStyle/>
          <a:p>
            <a:r>
              <a:rPr lang="en-US" sz="3600" smtClean="0"/>
              <a:t>When consumed in large doses, they are lethal in causing acute hemorrhagic syndromes</a:t>
            </a:r>
            <a:endParaRPr lang="sw-KE" sz="3600" smtClean="0"/>
          </a:p>
          <a:p>
            <a:r>
              <a:rPr lang="fr-FR" sz="3600" smtClean="0"/>
              <a:t>Sub-lethal doses cause histotoxic changes</a:t>
            </a:r>
            <a:endParaRPr lang="sw-KE" sz="3600" smtClean="0"/>
          </a:p>
          <a:p>
            <a:r>
              <a:rPr lang="en-US" sz="3600" smtClean="0"/>
              <a:t>Long term consumption of small doses cause liver tumors as these are potent carcinogens.</a:t>
            </a:r>
            <a:endParaRPr lang="sw-KE" sz="3600" smtClean="0"/>
          </a:p>
          <a:p>
            <a:endParaRPr lang="sw-KE"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Title 1"/>
          <p:cNvSpPr>
            <a:spLocks noGrp="1"/>
          </p:cNvSpPr>
          <p:nvPr>
            <p:ph type="title"/>
          </p:nvPr>
        </p:nvSpPr>
        <p:spPr>
          <a:xfrm>
            <a:off x="457200" y="274638"/>
            <a:ext cx="8229600" cy="1020762"/>
          </a:xfrm>
        </p:spPr>
        <p:txBody>
          <a:bodyPr/>
          <a:lstStyle/>
          <a:p>
            <a:r>
              <a:rPr lang="en-US" b="1" smtClean="0">
                <a:solidFill>
                  <a:srgbClr val="0070C0"/>
                </a:solidFill>
              </a:rPr>
              <a:t>Prevention of aflatoxicosis</a:t>
            </a:r>
            <a:endParaRPr lang="sw-KE" smtClean="0">
              <a:solidFill>
                <a:srgbClr val="0070C0"/>
              </a:solidFill>
            </a:endParaRPr>
          </a:p>
        </p:txBody>
      </p:sp>
      <p:sp>
        <p:nvSpPr>
          <p:cNvPr id="176131" name="Content Placeholder 2"/>
          <p:cNvSpPr>
            <a:spLocks noGrp="1"/>
          </p:cNvSpPr>
          <p:nvPr>
            <p:ph idx="1"/>
          </p:nvPr>
        </p:nvSpPr>
        <p:spPr>
          <a:xfrm>
            <a:off x="457200" y="1295400"/>
            <a:ext cx="8229600" cy="4830763"/>
          </a:xfrm>
        </p:spPr>
        <p:txBody>
          <a:bodyPr>
            <a:normAutofit lnSpcReduction="10000"/>
          </a:bodyPr>
          <a:lstStyle/>
          <a:p>
            <a:r>
              <a:rPr lang="en-US" smtClean="0"/>
              <a:t>Proper drying and storage of grains and other affected foods</a:t>
            </a:r>
            <a:endParaRPr lang="sw-KE" smtClean="0"/>
          </a:p>
          <a:p>
            <a:r>
              <a:rPr lang="en-US" smtClean="0"/>
              <a:t>Quality control of potentially hazardous foods to ensure that they do not contain above the allowable limits of 20 ppb(parts per billion) before consumption by use of appropriate analytical tests.</a:t>
            </a:r>
            <a:endParaRPr lang="sw-KE" smtClean="0"/>
          </a:p>
          <a:p>
            <a:r>
              <a:rPr lang="en-US" smtClean="0"/>
              <a:t>Use of fungicides as seed dressings to protect stored cereals and other foods like pulses and potatoes against fungal invasion.</a:t>
            </a:r>
            <a:endParaRPr lang="sw-KE" smtClean="0"/>
          </a:p>
          <a:p>
            <a:endParaRPr lang="sw-KE"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Title 1"/>
          <p:cNvSpPr>
            <a:spLocks noGrp="1"/>
          </p:cNvSpPr>
          <p:nvPr>
            <p:ph type="title"/>
          </p:nvPr>
        </p:nvSpPr>
        <p:spPr>
          <a:xfrm>
            <a:off x="457200" y="274638"/>
            <a:ext cx="8229600" cy="792162"/>
          </a:xfrm>
        </p:spPr>
        <p:txBody>
          <a:bodyPr/>
          <a:lstStyle/>
          <a:p>
            <a:r>
              <a:rPr lang="en-US" sz="3400" b="1" smtClean="0">
                <a:solidFill>
                  <a:srgbClr val="0070C0"/>
                </a:solidFill>
              </a:rPr>
              <a:t>CHEMICAL FOODBORNE INTOXICATION</a:t>
            </a:r>
            <a:endParaRPr lang="sw-KE" sz="3400" smtClean="0">
              <a:solidFill>
                <a:srgbClr val="0070C0"/>
              </a:solidFill>
            </a:endParaRPr>
          </a:p>
        </p:txBody>
      </p:sp>
      <p:sp>
        <p:nvSpPr>
          <p:cNvPr id="178179" name="Content Placeholder 2"/>
          <p:cNvSpPr>
            <a:spLocks noGrp="1"/>
          </p:cNvSpPr>
          <p:nvPr>
            <p:ph idx="1"/>
          </p:nvPr>
        </p:nvSpPr>
        <p:spPr>
          <a:xfrm>
            <a:off x="457200" y="1295400"/>
            <a:ext cx="8229600" cy="4830763"/>
          </a:xfrm>
        </p:spPr>
        <p:txBody>
          <a:bodyPr/>
          <a:lstStyle/>
          <a:p>
            <a:r>
              <a:rPr lang="en-US" sz="2800" smtClean="0"/>
              <a:t>This is a type of food borne intoxication arising from consumption of food containing poisonous chemicals, </a:t>
            </a:r>
          </a:p>
          <a:p>
            <a:r>
              <a:rPr lang="en-US" sz="2800" smtClean="0"/>
              <a:t>These may be intentionally or unintentionally added to foods as a result of producing, processing, transporting or storage. </a:t>
            </a:r>
          </a:p>
          <a:p>
            <a:r>
              <a:rPr lang="en-US" sz="2800" smtClean="0"/>
              <a:t>A number of substances can enter the food chain from the environment and through their use as growth promoters or veterinary therapeutics giving rise to chemical residues.</a:t>
            </a:r>
            <a:endParaRPr lang="sw-KE" sz="280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Title 1"/>
          <p:cNvSpPr>
            <a:spLocks noGrp="1"/>
          </p:cNvSpPr>
          <p:nvPr>
            <p:ph type="title"/>
          </p:nvPr>
        </p:nvSpPr>
        <p:spPr/>
        <p:txBody>
          <a:bodyPr/>
          <a:lstStyle/>
          <a:p>
            <a:r>
              <a:rPr lang="en-US" sz="3600" smtClean="0">
                <a:solidFill>
                  <a:srgbClr val="0070C0"/>
                </a:solidFill>
                <a:latin typeface="Aharoni" pitchFamily="2" charset="-79"/>
                <a:cs typeface="Aharoni" pitchFamily="2" charset="-79"/>
              </a:rPr>
              <a:t>Chemical substances involved</a:t>
            </a:r>
            <a:endParaRPr lang="sw-KE" sz="3600" smtClean="0">
              <a:solidFill>
                <a:srgbClr val="0070C0"/>
              </a:solidFill>
              <a:latin typeface="Aharoni" pitchFamily="2" charset="-79"/>
              <a:cs typeface="Aharoni" pitchFamily="2" charset="-79"/>
            </a:endParaRPr>
          </a:p>
        </p:txBody>
      </p:sp>
      <p:sp>
        <p:nvSpPr>
          <p:cNvPr id="3" name="Content Placeholder 2"/>
          <p:cNvSpPr>
            <a:spLocks noGrp="1"/>
          </p:cNvSpPr>
          <p:nvPr>
            <p:ph idx="1"/>
          </p:nvPr>
        </p:nvSpPr>
        <p:spPr>
          <a:xfrm>
            <a:off x="457200" y="1295400"/>
            <a:ext cx="8229600" cy="4830763"/>
          </a:xfrm>
        </p:spPr>
        <p:txBody>
          <a:bodyPr>
            <a:normAutofit lnSpcReduction="10000"/>
          </a:bodyPr>
          <a:lstStyle/>
          <a:p>
            <a:pPr>
              <a:buFont typeface="Arial" charset="0"/>
              <a:buNone/>
              <a:defRPr/>
            </a:pPr>
            <a:r>
              <a:rPr lang="en-US" dirty="0" smtClean="0"/>
              <a:t>Chemical food borne intoxication involve the following substances:</a:t>
            </a:r>
            <a:endParaRPr lang="sw-KE" dirty="0" smtClean="0"/>
          </a:p>
          <a:p>
            <a:pPr marL="514350" indent="-514350">
              <a:buFont typeface="Arial" charset="0"/>
              <a:buChar char="•"/>
              <a:defRPr/>
            </a:pPr>
            <a:r>
              <a:rPr lang="en-US" dirty="0" smtClean="0"/>
              <a:t>Heavy metals e.g. antimony, mercury, arsenic, </a:t>
            </a:r>
            <a:r>
              <a:rPr lang="en-US" dirty="0" err="1" smtClean="0"/>
              <a:t>flouride</a:t>
            </a:r>
            <a:r>
              <a:rPr lang="en-US" dirty="0" smtClean="0"/>
              <a:t>, lead,  cadmium, cyanide etc.</a:t>
            </a:r>
            <a:endParaRPr lang="sw-KE" dirty="0" smtClean="0"/>
          </a:p>
          <a:p>
            <a:pPr marL="514350" indent="-514350">
              <a:buFont typeface="Arial" charset="0"/>
              <a:buChar char="•"/>
              <a:defRPr/>
            </a:pPr>
            <a:r>
              <a:rPr lang="en-US" dirty="0" smtClean="0"/>
              <a:t>Pesticides and insecticides e.g. DDT, BHC </a:t>
            </a:r>
            <a:r>
              <a:rPr lang="en-US" dirty="0" err="1" smtClean="0"/>
              <a:t>Organochlorines</a:t>
            </a:r>
            <a:r>
              <a:rPr lang="en-US" dirty="0" smtClean="0"/>
              <a:t> and organophosphates.</a:t>
            </a:r>
            <a:endParaRPr lang="sw-KE" dirty="0" smtClean="0"/>
          </a:p>
          <a:p>
            <a:pPr marL="514350" indent="-514350">
              <a:buFont typeface="Arial" charset="0"/>
              <a:buChar char="•"/>
              <a:defRPr/>
            </a:pPr>
            <a:r>
              <a:rPr lang="en-US" dirty="0" smtClean="0"/>
              <a:t>Herbicides</a:t>
            </a:r>
            <a:endParaRPr lang="sw-KE" dirty="0" smtClean="0"/>
          </a:p>
          <a:p>
            <a:pPr marL="514350" indent="-514350">
              <a:buFont typeface="Arial" charset="0"/>
              <a:buChar char="•"/>
              <a:defRPr/>
            </a:pPr>
            <a:r>
              <a:rPr lang="en-US" dirty="0" smtClean="0"/>
              <a:t>Fungicides e.g. </a:t>
            </a:r>
            <a:r>
              <a:rPr lang="en-US" dirty="0" err="1" smtClean="0"/>
              <a:t>organomercurials</a:t>
            </a:r>
            <a:endParaRPr lang="sw-KE" dirty="0" smtClean="0"/>
          </a:p>
          <a:p>
            <a:pPr>
              <a:buFont typeface="Arial" charset="0"/>
              <a:buChar char="•"/>
              <a:defRPr/>
            </a:pPr>
            <a:endParaRPr lang="sw-KE"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4" name="Title 1"/>
          <p:cNvSpPr>
            <a:spLocks noGrp="1"/>
          </p:cNvSpPr>
          <p:nvPr>
            <p:ph type="title"/>
          </p:nvPr>
        </p:nvSpPr>
        <p:spPr>
          <a:xfrm>
            <a:off x="457200" y="274638"/>
            <a:ext cx="8229600" cy="792162"/>
          </a:xfrm>
        </p:spPr>
        <p:txBody>
          <a:bodyPr/>
          <a:lstStyle/>
          <a:p>
            <a:r>
              <a:rPr lang="en-US" sz="4000" smtClean="0">
                <a:solidFill>
                  <a:srgbClr val="0070C0"/>
                </a:solidFill>
                <a:latin typeface="Aharoni" pitchFamily="2" charset="-79"/>
                <a:cs typeface="Aharoni" pitchFamily="2" charset="-79"/>
              </a:rPr>
              <a:t>Chemical substances involved..</a:t>
            </a:r>
            <a:endParaRPr lang="sw-KE" sz="4000" smtClean="0">
              <a:solidFill>
                <a:srgbClr val="0070C0"/>
              </a:solidFill>
              <a:latin typeface="Aharoni" pitchFamily="2" charset="-79"/>
              <a:cs typeface="Aharoni" pitchFamily="2" charset="-79"/>
            </a:endParaRPr>
          </a:p>
        </p:txBody>
      </p:sp>
      <p:sp>
        <p:nvSpPr>
          <p:cNvPr id="3" name="Content Placeholder 2"/>
          <p:cNvSpPr>
            <a:spLocks noGrp="1"/>
          </p:cNvSpPr>
          <p:nvPr>
            <p:ph idx="1"/>
          </p:nvPr>
        </p:nvSpPr>
        <p:spPr>
          <a:xfrm>
            <a:off x="457200" y="1295400"/>
            <a:ext cx="8229600" cy="4830763"/>
          </a:xfrm>
        </p:spPr>
        <p:txBody>
          <a:bodyPr/>
          <a:lstStyle/>
          <a:p>
            <a:pPr marL="514350" indent="-514350">
              <a:defRPr/>
            </a:pPr>
            <a:r>
              <a:rPr lang="en-US" dirty="0" smtClean="0"/>
              <a:t>Preservatives e.g. nitrites, </a:t>
            </a:r>
            <a:r>
              <a:rPr lang="en-US" dirty="0" err="1" smtClean="0"/>
              <a:t>nicotinate</a:t>
            </a:r>
            <a:r>
              <a:rPr lang="en-US" dirty="0" smtClean="0"/>
              <a:t>, etc</a:t>
            </a:r>
            <a:endParaRPr lang="sw-KE" dirty="0" smtClean="0"/>
          </a:p>
          <a:p>
            <a:pPr marL="514350" indent="-514350">
              <a:defRPr/>
            </a:pPr>
            <a:r>
              <a:rPr lang="en-US" dirty="0" smtClean="0"/>
              <a:t>Antibiotics e.g.  </a:t>
            </a:r>
            <a:r>
              <a:rPr lang="en-US" dirty="0" err="1" smtClean="0"/>
              <a:t>pencillin</a:t>
            </a:r>
            <a:r>
              <a:rPr lang="en-US" dirty="0" smtClean="0"/>
              <a:t>, </a:t>
            </a:r>
            <a:r>
              <a:rPr lang="en-US" dirty="0" err="1" smtClean="0"/>
              <a:t>tetracyclines</a:t>
            </a:r>
            <a:r>
              <a:rPr lang="en-US" dirty="0" smtClean="0"/>
              <a:t>, </a:t>
            </a:r>
            <a:r>
              <a:rPr lang="en-US" dirty="0" err="1" smtClean="0"/>
              <a:t>chloramphenicol</a:t>
            </a:r>
            <a:r>
              <a:rPr lang="en-US" dirty="0" smtClean="0"/>
              <a:t> etc.</a:t>
            </a:r>
            <a:endParaRPr lang="sw-KE" dirty="0" smtClean="0"/>
          </a:p>
          <a:p>
            <a:pPr marL="514350" indent="-514350">
              <a:defRPr/>
            </a:pPr>
            <a:r>
              <a:rPr lang="en-US" dirty="0" err="1" smtClean="0"/>
              <a:t>Radionuclides</a:t>
            </a:r>
            <a:r>
              <a:rPr lang="en-US" dirty="0" smtClean="0"/>
              <a:t> e.g. cesium, strontium, radium, molybdenum, barium, ruthenium, lanthanum, iodine isotopes etc.</a:t>
            </a:r>
            <a:endParaRPr lang="sw-KE" dirty="0" smtClean="0"/>
          </a:p>
          <a:p>
            <a:pPr>
              <a:buFont typeface="Arial" charset="0"/>
              <a:buChar char="•"/>
              <a:defRPr/>
            </a:pPr>
            <a:endParaRPr lang="sw-KE"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Title 1"/>
          <p:cNvSpPr>
            <a:spLocks noGrp="1"/>
          </p:cNvSpPr>
          <p:nvPr>
            <p:ph type="title"/>
          </p:nvPr>
        </p:nvSpPr>
        <p:spPr>
          <a:xfrm>
            <a:off x="457200" y="274638"/>
            <a:ext cx="8229600" cy="639762"/>
          </a:xfrm>
        </p:spPr>
        <p:txBody>
          <a:bodyPr/>
          <a:lstStyle/>
          <a:p>
            <a:r>
              <a:rPr lang="en-US" sz="2800" i="1" smtClean="0"/>
              <a:t/>
            </a:r>
            <a:br>
              <a:rPr lang="en-US" sz="2800" i="1" smtClean="0"/>
            </a:br>
            <a:r>
              <a:rPr lang="en-US" sz="3000" smtClean="0"/>
              <a:t/>
            </a:r>
            <a:br>
              <a:rPr lang="en-US" sz="3000" smtClean="0"/>
            </a:br>
            <a:r>
              <a:rPr lang="en-US" sz="4000" smtClean="0">
                <a:solidFill>
                  <a:srgbClr val="0070C0"/>
                </a:solidFill>
                <a:latin typeface="Aharoni" pitchFamily="2" charset="-79"/>
                <a:cs typeface="Aharoni" pitchFamily="2" charset="-79"/>
              </a:rPr>
              <a:t>How chemicals enter foods </a:t>
            </a:r>
            <a:r>
              <a:rPr lang="sw-KE" sz="4000" smtClean="0"/>
              <a:t/>
            </a:r>
            <a:br>
              <a:rPr lang="sw-KE" sz="4000" smtClean="0"/>
            </a:br>
            <a:endParaRPr lang="sw-KE" sz="4000" smtClean="0"/>
          </a:p>
        </p:txBody>
      </p:sp>
      <p:sp>
        <p:nvSpPr>
          <p:cNvPr id="184323" name="Content Placeholder 2"/>
          <p:cNvSpPr>
            <a:spLocks noGrp="1"/>
          </p:cNvSpPr>
          <p:nvPr>
            <p:ph idx="1"/>
          </p:nvPr>
        </p:nvSpPr>
        <p:spPr>
          <a:xfrm>
            <a:off x="457200" y="990600"/>
            <a:ext cx="8229600" cy="5135563"/>
          </a:xfrm>
        </p:spPr>
        <p:txBody>
          <a:bodyPr/>
          <a:lstStyle/>
          <a:p>
            <a:r>
              <a:rPr lang="en-US" sz="2800" smtClean="0">
                <a:solidFill>
                  <a:srgbClr val="00B050"/>
                </a:solidFill>
              </a:rPr>
              <a:t>Accidental contamination </a:t>
            </a:r>
            <a:r>
              <a:rPr lang="en-US" sz="2800" smtClean="0"/>
              <a:t>by Heavy metals, Pesticides, and radionuclides.	</a:t>
            </a:r>
            <a:endParaRPr lang="sw-KE" sz="2800" smtClean="0"/>
          </a:p>
          <a:p>
            <a:r>
              <a:rPr lang="en-US" sz="2800" smtClean="0">
                <a:solidFill>
                  <a:srgbClr val="00B050"/>
                </a:solidFill>
              </a:rPr>
              <a:t>Intentional addition </a:t>
            </a:r>
            <a:r>
              <a:rPr lang="en-US" sz="2800" smtClean="0"/>
              <a:t>e.g preservatives such as nitrite and sodium nicotinate for color preservation and fungicides used as dressing during storage.</a:t>
            </a:r>
            <a:endParaRPr lang="sw-KE" sz="2800" smtClean="0"/>
          </a:p>
          <a:p>
            <a:r>
              <a:rPr lang="en-US" sz="2800" smtClean="0">
                <a:solidFill>
                  <a:srgbClr val="00B050"/>
                </a:solidFill>
              </a:rPr>
              <a:t>Leaching from containers </a:t>
            </a:r>
            <a:r>
              <a:rPr lang="en-US" sz="2800" smtClean="0"/>
              <a:t>e.g zinc galvanized containers by acid foods, copper surfaces, lead pipes, asbestos roofs.</a:t>
            </a:r>
            <a:endParaRPr lang="sw-KE" sz="2800" smtClean="0"/>
          </a:p>
          <a:p>
            <a:r>
              <a:rPr lang="en-US" sz="2800" smtClean="0">
                <a:solidFill>
                  <a:srgbClr val="00B050"/>
                </a:solidFill>
              </a:rPr>
              <a:t>Usage: </a:t>
            </a:r>
            <a:r>
              <a:rPr lang="en-US" sz="2800" smtClean="0"/>
              <a:t>Presence of such chemicals in food as a result of use of their use in animal and crop husbandry</a:t>
            </a:r>
            <a:endParaRPr lang="sw-KE" sz="2800" smtClean="0"/>
          </a:p>
          <a:p>
            <a:r>
              <a:rPr lang="en-US" sz="2800" smtClean="0">
                <a:solidFill>
                  <a:srgbClr val="00B050"/>
                </a:solidFill>
              </a:rPr>
              <a:t>Maliciously</a:t>
            </a:r>
            <a:r>
              <a:rPr lang="en-US" sz="2800" smtClean="0"/>
              <a:t> added to cause harm (is rare). </a:t>
            </a:r>
            <a:endParaRPr lang="sw-KE" sz="2800" smtClean="0"/>
          </a:p>
          <a:p>
            <a:endParaRPr lang="sw-KE" smtClean="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907</Words>
  <Application>Microsoft Office PowerPoint</Application>
  <PresentationFormat>On-screen Show (4:3)</PresentationFormat>
  <Paragraphs>103</Paragraphs>
  <Slides>19</Slides>
  <Notes>18</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Food Borne Diseases</vt:lpstr>
      <vt:lpstr>Fungal intoxications</vt:lpstr>
      <vt:lpstr>Aflatoxicosis</vt:lpstr>
      <vt:lpstr>Effects of aflatoxins</vt:lpstr>
      <vt:lpstr>Prevention of aflatoxicosis</vt:lpstr>
      <vt:lpstr>CHEMICAL FOODBORNE INTOXICATION</vt:lpstr>
      <vt:lpstr>Chemical substances involved</vt:lpstr>
      <vt:lpstr>Chemical substances involved..</vt:lpstr>
      <vt:lpstr>  How chemicals enter foods  </vt:lpstr>
      <vt:lpstr>Clinical signs and symptoms</vt:lpstr>
      <vt:lpstr> Preventive measures  </vt:lpstr>
      <vt:lpstr>Preventive measures</vt:lpstr>
      <vt:lpstr>Biotoxications</vt:lpstr>
      <vt:lpstr>  Animals biotoxications   </vt:lpstr>
      <vt:lpstr>Animals biotoxications cont..</vt:lpstr>
      <vt:lpstr>1. Toxic fishes</vt:lpstr>
      <vt:lpstr> 2. Mollusca  </vt:lpstr>
      <vt:lpstr> 3. Poisonous mammals </vt:lpstr>
      <vt:lpstr> Prevention of animal biotoxications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Food Borne Diseases</dc:title>
  <dc:creator>nEda</dc:creator>
  <cp:lastModifiedBy>nEda</cp:lastModifiedBy>
  <cp:revision>1</cp:revision>
  <dcterms:created xsi:type="dcterms:W3CDTF">2020-04-13T18:06:05Z</dcterms:created>
  <dcterms:modified xsi:type="dcterms:W3CDTF">2020-04-13T18:06:35Z</dcterms:modified>
</cp:coreProperties>
</file>